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394" r:id="rId3"/>
    <p:sldId id="571" r:id="rId4"/>
    <p:sldId id="599" r:id="rId5"/>
    <p:sldId id="600" r:id="rId6"/>
    <p:sldId id="601" r:id="rId7"/>
    <p:sldId id="602" r:id="rId8"/>
    <p:sldId id="603" r:id="rId9"/>
    <p:sldId id="604" r:id="rId10"/>
    <p:sldId id="605" r:id="rId11"/>
    <p:sldId id="606" r:id="rId12"/>
    <p:sldId id="607" r:id="rId13"/>
    <p:sldId id="608" r:id="rId14"/>
    <p:sldId id="609" r:id="rId15"/>
    <p:sldId id="623" r:id="rId16"/>
    <p:sldId id="594" r:id="rId17"/>
    <p:sldId id="624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ъведение" id="{5D7E5960-A9BC-43C4-BCE0-8E99BC3BA6A9}">
          <p14:sldIdLst>
            <p14:sldId id="394"/>
            <p14:sldId id="571"/>
          </p14:sldIdLst>
        </p14:section>
        <p14:section name="Въведение в БД" id="{51D0FD15-3932-43D9-82C9-6AF03C9EE001}">
          <p14:sldIdLst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23"/>
          </p14:sldIdLst>
        </p14:section>
        <p14:section name="Заключение" id="{3E23A7B0-228F-4458-953E-A0823B82CFF0}">
          <p14:sldIdLst>
            <p14:sldId id="594"/>
            <p14:sldId id="6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9E6AB"/>
    <a:srgbClr val="D2A010"/>
    <a:srgbClr val="F6D18E"/>
    <a:srgbClr val="FFFFFF"/>
    <a:srgbClr val="C6C0AA"/>
    <a:srgbClr val="F9F0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74" d="100"/>
          <a:sy n="74" d="100"/>
        </p:scale>
        <p:origin x="36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876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</a:t>
            </a:r>
            <a:r>
              <a:rPr lang="en-US" baseline="0" dirty="0" err="1">
                <a:effectLst/>
              </a:rPr>
              <a:t>HeidiSQL</a:t>
            </a:r>
            <a:r>
              <a:rPr lang="en-US" baseline="0" dirty="0">
                <a:effectLst/>
              </a:rPr>
              <a:t>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9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3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3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9AAFB65-F193-4484-85C5-7FFA4302163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t-kariera.mon.bg/e-learnin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repo/apt/" TargetMode="External"/><Relationship Id="rId2" Type="http://schemas.openxmlformats.org/officeDocument/2006/relationships/hyperlink" Target="https://dev.mysql.com/downloads/windows/installer/5.7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-kariera.mon.bg/e-learn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s://csharp-book.softuni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/>
          <p:cNvSpPr txBox="1">
            <a:spLocks/>
          </p:cNvSpPr>
          <p:nvPr/>
        </p:nvSpPr>
        <p:spPr>
          <a:xfrm>
            <a:off x="3351212" y="762000"/>
            <a:ext cx="8215099" cy="1171552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/>
          </a:bodyPr>
          <a:lstStyle>
            <a:lvl1pPr algn="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F6D18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Въведение в Базите от данни</a:t>
            </a:r>
            <a:endParaRPr lang="en-US" dirty="0"/>
          </a:p>
        </p:txBody>
      </p:sp>
      <p:sp>
        <p:nvSpPr>
          <p:cNvPr id="22" name="Subtitle 5"/>
          <p:cNvSpPr txBox="1">
            <a:spLocks/>
          </p:cNvSpPr>
          <p:nvPr/>
        </p:nvSpPr>
        <p:spPr>
          <a:xfrm>
            <a:off x="3503612" y="1915602"/>
            <a:ext cx="8062699" cy="1335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0ADD6E4-664D-4B27-BE61-5A56E60D9702}"/>
              </a:ext>
            </a:extLst>
          </p:cNvPr>
          <p:cNvGrpSpPr/>
          <p:nvPr/>
        </p:nvGrpSpPr>
        <p:grpSpPr>
          <a:xfrm>
            <a:off x="745783" y="3624633"/>
            <a:ext cx="5962541" cy="2524722"/>
            <a:chOff x="745783" y="3624633"/>
            <a:chExt cx="5962541" cy="2524722"/>
          </a:xfrm>
        </p:grpSpPr>
        <p:pic>
          <p:nvPicPr>
            <p:cNvPr id="24" name="Picture 23" descr="http://softuni.bg">
              <a:extLst>
                <a:ext uri="{FF2B5EF4-FFF2-40B4-BE49-F238E27FC236}">
                  <a16:creationId xmlns="" xmlns:a16="http://schemas.microsoft.com/office/drawing/2014/main" id="{09FAB067-40A6-4A38-93D1-07FB4AB7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60812" y="3624633"/>
              <a:ext cx="1828798" cy="2006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F5A4366-F5D6-4393-BD7A-141ED3660C17}"/>
                </a:ext>
              </a:extLst>
            </p:cNvPr>
            <p:cNvSpPr txBox="1"/>
            <p:nvPr/>
          </p:nvSpPr>
          <p:spPr>
            <a:xfrm rot="576164">
              <a:off x="4870512" y="3706052"/>
              <a:ext cx="1837812" cy="356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bg-BG" sz="2000" b="1" spc="50" dirty="0" smtClean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rgbClr val="F0A22E">
                        <a:alpha val="40000"/>
                      </a:srgbClr>
                    </a:glow>
                  </a:effectLst>
                </a:rPr>
                <a:t>Бази от данни</a:t>
              </a:r>
              <a:endPara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6" name="Picture 4" title="CC-BY-NC-SA License">
              <a:hlinkClick r:id="rId4" tooltip="This work is licensed under the &quot;Creative Commons Attribution-NonCommercial-ShareAlike 4.0 International&quot; license"/>
              <a:extLst>
                <a:ext uri="{FF2B5EF4-FFF2-40B4-BE49-F238E27FC236}">
                  <a16:creationId xmlns="" xmlns:a16="http://schemas.microsoft.com/office/drawing/2014/main" id="{56E2204D-C57C-439A-9210-E0B131EC6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5783" y="4076772"/>
              <a:ext cx="2175525" cy="761165"/>
            </a:xfrm>
            <a:prstGeom prst="roundRect">
              <a:avLst>
                <a:gd name="adj" fmla="val 3940"/>
              </a:avLst>
            </a:prstGeom>
            <a:solidFill>
              <a:srgbClr val="231F20">
                <a:alpha val="50000"/>
              </a:srgbClr>
            </a:solidFill>
            <a:ln>
              <a:solidFill>
                <a:schemeClr val="accent1">
                  <a:lumMod val="75000"/>
                  <a:alpha val="50000"/>
                </a:schemeClr>
              </a:solidFill>
            </a:ln>
          </p:spPr>
        </p:pic>
        <p:sp>
          <p:nvSpPr>
            <p:cNvPr id="27" name="Text Placeholder 7">
              <a:extLst>
                <a:ext uri="{FF2B5EF4-FFF2-40B4-BE49-F238E27FC236}">
                  <a16:creationId xmlns="" xmlns:a16="http://schemas.microsoft.com/office/drawing/2014/main" id="{DEC0E384-8CE2-4278-814B-20BBC04E211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3" y="4998598"/>
              <a:ext cx="3187614" cy="444343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300" b="1" kern="1200" dirty="0" smtClean="0">
                  <a:solidFill>
                    <a:srgbClr val="F4B36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noProof="1"/>
                <a:t>Учителски</a:t>
              </a:r>
              <a:r>
                <a:rPr lang="bg-BG"/>
                <a:t> екип</a:t>
              </a:r>
            </a:p>
          </p:txBody>
        </p:sp>
        <p:sp>
          <p:nvSpPr>
            <p:cNvPr id="28" name="Text Placeholder 10">
              <a:extLst>
                <a:ext uri="{FF2B5EF4-FFF2-40B4-BE49-F238E27FC236}">
                  <a16:creationId xmlns="" xmlns:a16="http://schemas.microsoft.com/office/drawing/2014/main" id="{6B9D00F6-6C28-4C4E-8777-DB21EB7CFB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403725"/>
              <a:ext cx="3187613" cy="382788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2000" b="1" kern="1200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/>
                <a:t>Обучение за ИТ кариера</a:t>
              </a:r>
            </a:p>
          </p:txBody>
        </p:sp>
        <p:sp>
          <p:nvSpPr>
            <p:cNvPr id="29" name="Text Placeholder 11">
              <a:extLst>
                <a:ext uri="{FF2B5EF4-FFF2-40B4-BE49-F238E27FC236}">
                  <a16:creationId xmlns="" xmlns:a16="http://schemas.microsoft.com/office/drawing/2014/main" id="{F4228145-6F82-4534-95DE-2617A32E17B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60412" y="5690893"/>
              <a:ext cx="3810000" cy="458462"/>
            </a:xfrm>
            <a:prstGeom prst="rect">
              <a:avLst/>
            </a:prstGeom>
            <a:noFill/>
            <a:effectLst/>
          </p:spPr>
          <p:txBody>
            <a:bodyPr vert="horz" wrap="square" lIns="36000" tIns="36000" rIns="36000" bIns="36000" rtlCol="0" anchor="ctr" anchorCtr="0">
              <a:spAutoFit/>
            </a:bodyPr>
            <a:lstStyle>
              <a:lvl1pPr marL="0" indent="0" algn="l" defTabSz="1218987" rtl="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sz="1800" b="1" kern="1200" dirty="0" smtClean="0">
                  <a:solidFill>
                    <a:srgbClr val="F27A44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0949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40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8987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733" indent="-231606" algn="l" defTabSz="1218987" rtl="0" eaLnBrk="1" latinLnBrk="0" hangingPunct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48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3227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37972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720" indent="-231606" algn="l" defTabSz="1218987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hlinkClick r:id="rId6"/>
                </a:rPr>
                <a:t>https://it-kariera.mon.bg/e-learning/</a:t>
              </a:r>
              <a:endParaRPr lang="en-GB"/>
            </a:p>
          </p:txBody>
        </p:sp>
      </p:grpSp>
      <p:pic>
        <p:nvPicPr>
          <p:cNvPr id="12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879316" y="4029823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Най-добрите машини за Бази от данни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661468"/>
            <a:ext cx="58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Източник</a:t>
            </a:r>
            <a:r>
              <a:rPr lang="en-US" dirty="0" smtClean="0"/>
              <a:t>: </a:t>
            </a:r>
            <a:r>
              <a:rPr lang="en-US" dirty="0"/>
              <a:t>http://db-engines.com/en/ranking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" t="2228" r="982" b="30368"/>
          <a:stretch/>
        </p:blipFill>
        <p:spPr>
          <a:xfrm>
            <a:off x="608012" y="1296567"/>
            <a:ext cx="10740430" cy="4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54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Сваляне на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1"/>
                </a:solidFill>
              </a:rPr>
              <a:t>My</a:t>
            </a:r>
            <a:r>
              <a:rPr lang="en-US" dirty="0" smtClean="0">
                <a:solidFill>
                  <a:schemeClr val="accent1"/>
                </a:solidFill>
              </a:rPr>
              <a:t>SQL Server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Windows: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Ubuntu/</a:t>
            </a:r>
            <a:r>
              <a:rPr lang="en-US" dirty="0" err="1" smtClean="0">
                <a:solidFill>
                  <a:schemeClr val="accent1"/>
                </a:solidFill>
              </a:rPr>
              <a:t>Debian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endParaRPr lang="en-US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r>
              <a:rPr lang="bg-BG" sz="3600" dirty="0" smtClean="0"/>
              <a:t>Пакетът включва </a:t>
            </a:r>
            <a:r>
              <a:rPr lang="en-US" dirty="0" smtClean="0">
                <a:solidFill>
                  <a:schemeClr val="accent1"/>
                </a:solidFill>
              </a:rPr>
              <a:t>MySQL Workbench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Сваляне на Клиент и Сървър</a:t>
            </a:r>
            <a:endParaRPr lang="bg-BG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665412" y="1920698"/>
            <a:ext cx="8518412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dev.mysql.com/downloads/windows/installer/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79812" y="3222848"/>
            <a:ext cx="6832688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dev.mysql.com/downloads/repo/apt/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0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Логическо хранилище</a:t>
            </a:r>
            <a:endParaRPr lang="en-US" dirty="0"/>
          </a:p>
          <a:p>
            <a:pPr lvl="1"/>
            <a:r>
              <a:rPr lang="bg-BG" dirty="0" smtClean="0"/>
              <a:t>Инстанция(представител)</a:t>
            </a:r>
          </a:p>
          <a:p>
            <a:pPr lvl="1"/>
            <a:r>
              <a:rPr lang="bg-BG" dirty="0" smtClean="0"/>
              <a:t>База от данни / Схема</a:t>
            </a:r>
            <a:endParaRPr lang="en-US" dirty="0"/>
          </a:p>
          <a:p>
            <a:pPr lvl="1"/>
            <a:r>
              <a:rPr lang="bg-BG" dirty="0" smtClean="0"/>
              <a:t>Таблица</a:t>
            </a:r>
            <a:endParaRPr lang="en-US" dirty="0"/>
          </a:p>
          <a:p>
            <a:r>
              <a:rPr lang="bg-BG" dirty="0" smtClean="0"/>
              <a:t>Физическо хранилище</a:t>
            </a:r>
            <a:endParaRPr lang="en-US" dirty="0"/>
          </a:p>
          <a:p>
            <a:pPr lvl="1"/>
            <a:r>
              <a:rPr lang="bg-BG" dirty="0" smtClean="0"/>
              <a:t>Файлове с </a:t>
            </a:r>
          </a:p>
          <a:p>
            <a:pPr marL="377887" lvl="1" indent="0">
              <a:buNone/>
            </a:pPr>
            <a:r>
              <a:rPr lang="bg-BG" dirty="0" smtClean="0"/>
              <a:t>Данни и записи</a:t>
            </a:r>
            <a:endParaRPr lang="en-US" dirty="0"/>
          </a:p>
          <a:p>
            <a:pPr lvl="1"/>
            <a:r>
              <a:rPr lang="bg-BG" dirty="0" smtClean="0"/>
              <a:t>Страници с данни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Архитектура на </a:t>
            </a:r>
            <a:r>
              <a:rPr lang="en-US" dirty="0" smtClean="0"/>
              <a:t>MySQL Server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308003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Инстанция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БД</a:t>
            </a: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Схема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11999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486603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БД=Схема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БД=Схема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38394" y="4934367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Данни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bg-BG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Записи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459771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0438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2" grpId="0" animBg="1"/>
      <p:bldP spid="53" grpId="0" animBg="1"/>
      <p:bldP spid="55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Таблицата е основният градивен елемент на всяка база данни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Всеки ред се нарича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запис</a:t>
            </a:r>
            <a:r>
              <a:rPr lang="ru-RU" dirty="0" smtClean="0"/>
              <a:t> или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обект</a:t>
            </a:r>
          </a:p>
          <a:p>
            <a:r>
              <a:rPr lang="ru-RU" dirty="0" smtClean="0"/>
              <a:t>Колони (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полета</a:t>
            </a:r>
            <a:r>
              <a:rPr lang="ru-RU" dirty="0" smtClean="0"/>
              <a:t>) определят типа на данните в тях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Елементи на таблица в Базата от Данни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/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=""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=""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  <a:endParaRPr kumimoji="1" lang="en-US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62666" y="4256890"/>
            <a:ext cx="1163331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800" noProof="1" smtClean="0">
                <a:solidFill>
                  <a:srgbClr val="FFFFFF"/>
                </a:solidFill>
              </a:rPr>
              <a:t>Ред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293812" y="3401444"/>
            <a:ext cx="94488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542513" y="2339621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94437" y="1667767"/>
            <a:ext cx="1718025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800" noProof="1" smtClean="0">
                <a:solidFill>
                  <a:srgbClr val="FFFFFF"/>
                </a:solidFill>
              </a:rPr>
              <a:t>Колона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3656012" y="3495767"/>
            <a:ext cx="2667000" cy="466633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8005197" y="5180717"/>
            <a:ext cx="1633376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bg-BG" sz="2800" noProof="1" smtClean="0">
                <a:solidFill>
                  <a:srgbClr val="FFFFFF"/>
                </a:solidFill>
              </a:rPr>
              <a:t>Клетка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96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RDBMS </a:t>
            </a:r>
            <a:r>
              <a:rPr lang="bg-BG" sz="3200" dirty="0" smtClean="0">
                <a:solidFill>
                  <a:srgbClr val="F3BE60"/>
                </a:solidFill>
              </a:rPr>
              <a:t>съхранява и управлява </a:t>
            </a:r>
            <a:r>
              <a:rPr lang="bg-BG" sz="3200" dirty="0" smtClean="0"/>
              <a:t>данни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Логически (мислено) данните се представят в </a:t>
            </a:r>
            <a:r>
              <a:rPr lang="bg-BG" sz="3200" dirty="0" smtClean="0">
                <a:solidFill>
                  <a:srgbClr val="F3BE60"/>
                </a:solidFill>
              </a:rPr>
              <a:t>таблици</a:t>
            </a:r>
            <a:r>
              <a:rPr lang="bg-BG" sz="3200" dirty="0" smtClean="0"/>
              <a:t>, а физически (реално) се </a:t>
            </a:r>
            <a:r>
              <a:rPr lang="bg-BG" sz="3200" dirty="0" smtClean="0">
                <a:solidFill>
                  <a:srgbClr val="F3BE60"/>
                </a:solidFill>
              </a:rPr>
              <a:t>съхраняват във файлове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SQL </a:t>
            </a:r>
            <a:r>
              <a:rPr lang="bg-BG" sz="3200" dirty="0"/>
              <a:t>предлага</a:t>
            </a:r>
            <a:r>
              <a:rPr lang="en-US" sz="3200" dirty="0"/>
              <a:t> </a:t>
            </a:r>
            <a:r>
              <a:rPr lang="bg-BG" sz="3200" dirty="0">
                <a:solidFill>
                  <a:schemeClr val="accent1"/>
                </a:solidFill>
              </a:rPr>
              <a:t>по-добро управление</a:t>
            </a:r>
            <a:endParaRPr lang="en-US" sz="3600" dirty="0">
              <a:solidFill>
                <a:schemeClr val="accent1"/>
              </a:solidFill>
            </a:endParaRP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bg-BG" sz="3200" dirty="0" smtClean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352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3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Въведение в Базите от Данни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https://it-kariera.mon.bg/e-learning/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4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2057400"/>
            <a:ext cx="3429001" cy="4421449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Управление на данните. Кога се нуждаем от БД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bg-BG" dirty="0" smtClean="0"/>
              <a:t>Машина на Базата от данни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937" y="3352800"/>
            <a:ext cx="3675769" cy="2604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68" y="3581400"/>
            <a:ext cx="3117587" cy="30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Съхранение или Управление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79612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bg-BG" sz="2800" b="1" u="sng" dirty="0" smtClean="0">
                <a:solidFill>
                  <a:schemeClr val="bg1"/>
                </a:solidFill>
              </a:rPr>
              <a:t>КАСОВА БЕЛЕЖКА</a:t>
            </a:r>
            <a:endParaRPr lang="en-US" sz="2800" b="1" u="sng" dirty="0" smtClean="0">
              <a:solidFill>
                <a:schemeClr val="bg1"/>
              </a:solidFill>
            </a:endParaRPr>
          </a:p>
          <a:p>
            <a:pPr algn="ctr"/>
            <a:r>
              <a:rPr lang="bg-BG" dirty="0" smtClean="0">
                <a:solidFill>
                  <a:schemeClr val="bg1"/>
                </a:solidFill>
              </a:rPr>
              <a:t>Дата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bg-BG" dirty="0" smtClean="0">
                <a:solidFill>
                  <a:schemeClr val="bg1"/>
                </a:solidFill>
              </a:rPr>
              <a:t>16-07-</a:t>
            </a:r>
            <a:r>
              <a:rPr lang="en-US" dirty="0" smtClean="0">
                <a:solidFill>
                  <a:schemeClr val="bg1"/>
                </a:solidFill>
              </a:rPr>
              <a:t>2016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bg-BG" dirty="0" smtClean="0">
                <a:solidFill>
                  <a:schemeClr val="bg1"/>
                </a:solidFill>
              </a:rPr>
              <a:t>Поръчка</a:t>
            </a:r>
            <a:r>
              <a:rPr lang="en-US" dirty="0" smtClean="0">
                <a:solidFill>
                  <a:schemeClr val="bg1"/>
                </a:solidFill>
              </a:rPr>
              <a:t>#: </a:t>
            </a:r>
            <a:r>
              <a:rPr lang="en-US" dirty="0">
                <a:solidFill>
                  <a:schemeClr val="bg1"/>
                </a:solidFill>
              </a:rPr>
              <a:t>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Клиент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bg-BG" dirty="0" smtClean="0">
                <a:solidFill>
                  <a:schemeClr val="bg1"/>
                </a:solidFill>
              </a:rPr>
              <a:t>    </a:t>
            </a:r>
            <a:r>
              <a:rPr lang="en-US" dirty="0" smtClean="0">
                <a:solidFill>
                  <a:schemeClr val="bg1"/>
                </a:solidFill>
              </a:rPr>
              <a:t>David </a:t>
            </a:r>
            <a:r>
              <a:rPr lang="en-US" dirty="0">
                <a:solidFill>
                  <a:schemeClr val="bg1"/>
                </a:solidFill>
              </a:rPr>
              <a:t>Rivers</a:t>
            </a:r>
          </a:p>
          <a:p>
            <a:r>
              <a:rPr lang="bg-BG" dirty="0" smtClean="0">
                <a:solidFill>
                  <a:schemeClr val="bg1"/>
                </a:solidFill>
              </a:rPr>
              <a:t>Продукт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Единична цена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	69.90</a:t>
            </a:r>
          </a:p>
          <a:p>
            <a:r>
              <a:rPr lang="bg-BG" noProof="1" smtClean="0">
                <a:solidFill>
                  <a:schemeClr val="bg1"/>
                </a:solidFill>
              </a:rPr>
              <a:t>Количество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bg-BG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bg-BG" dirty="0" smtClean="0">
                <a:solidFill>
                  <a:schemeClr val="bg1"/>
                </a:solidFill>
              </a:rPr>
              <a:t>Общо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9812" y="1974850"/>
            <a:ext cx="225425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6677048" y="2667000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00315 – </a:t>
            </a:r>
            <a:r>
              <a:rPr lang="bg-BG" sz="3200" dirty="0" smtClean="0"/>
              <a:t>16-07-2016</a:t>
            </a:r>
            <a:endParaRPr lang="en-US" sz="3200" dirty="0"/>
          </a:p>
          <a:p>
            <a:r>
              <a:rPr lang="en-US" sz="3200" dirty="0"/>
              <a:t>David Rivers</a:t>
            </a:r>
          </a:p>
          <a:p>
            <a:r>
              <a:rPr lang="en-US" sz="3200" dirty="0"/>
              <a:t>Oil Pump (OP147-0623)</a:t>
            </a:r>
          </a:p>
          <a:p>
            <a:r>
              <a:rPr lang="en-US" sz="3200" dirty="0"/>
              <a:t>1 x 69.90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7262" y="2359025"/>
            <a:ext cx="1066799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3471862" y="3056255"/>
            <a:ext cx="160020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3324542" y="3427095"/>
            <a:ext cx="12725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2712719" y="3819525"/>
            <a:ext cx="1633855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526280" y="454342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4526280" y="4916805"/>
            <a:ext cx="853440" cy="381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76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или Управление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2" y="1654693"/>
            <a:ext cx="3962400" cy="27595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" y="4942412"/>
            <a:ext cx="11885613" cy="9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6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Съхраняването на данни </a:t>
            </a:r>
            <a:r>
              <a:rPr lang="ru-RU" b="1" dirty="0" smtClean="0">
                <a:solidFill>
                  <a:schemeClr val="tx2">
                    <a:lumMod val="75000"/>
                  </a:schemeClr>
                </a:solidFill>
              </a:rPr>
              <a:t>не е</a:t>
            </a:r>
            <a:r>
              <a:rPr lang="ru-RU" dirty="0" smtClean="0"/>
              <a:t> основната причина да се използват бази от данни</a:t>
            </a:r>
          </a:p>
          <a:p>
            <a:r>
              <a:rPr lang="bg-BG" dirty="0" smtClean="0"/>
              <a:t>Обичайното съхранение </a:t>
            </a:r>
            <a:r>
              <a:rPr lang="bg-BG" dirty="0" smtClean="0">
                <a:solidFill>
                  <a:schemeClr val="accent1"/>
                </a:solidFill>
              </a:rPr>
              <a:t>в крайна сметка</a:t>
            </a:r>
            <a:r>
              <a:rPr lang="en-US" dirty="0" smtClean="0"/>
              <a:t> </a:t>
            </a:r>
            <a:r>
              <a:rPr lang="bg-BG" dirty="0" smtClean="0"/>
              <a:t>поражда </a:t>
            </a:r>
            <a:r>
              <a:rPr lang="bg-BG" dirty="0" smtClean="0">
                <a:solidFill>
                  <a:schemeClr val="accent1"/>
                </a:solidFill>
              </a:rPr>
              <a:t>въпроси</a:t>
            </a:r>
            <a:r>
              <a:rPr lang="bg-BG" dirty="0" smtClean="0"/>
              <a:t>, свързан с </a:t>
            </a:r>
            <a:endParaRPr lang="en-US" dirty="0" smtClean="0"/>
          </a:p>
          <a:p>
            <a:pPr lvl="1"/>
            <a:r>
              <a:rPr lang="bg-BG" dirty="0" smtClean="0"/>
              <a:t>Размера</a:t>
            </a:r>
            <a:endParaRPr lang="en-US" dirty="0" smtClean="0"/>
          </a:p>
          <a:p>
            <a:pPr lvl="1"/>
            <a:r>
              <a:rPr lang="bg-BG" dirty="0" smtClean="0"/>
              <a:t>Лекотата на актуализиране</a:t>
            </a:r>
          </a:p>
          <a:p>
            <a:pPr lvl="1"/>
            <a:r>
              <a:rPr lang="bg-BG" dirty="0" smtClean="0"/>
              <a:t>Точността</a:t>
            </a:r>
            <a:endParaRPr lang="en-US" dirty="0"/>
          </a:p>
          <a:p>
            <a:pPr lvl="1"/>
            <a:r>
              <a:rPr lang="bg-BG" dirty="0" smtClean="0"/>
              <a:t>Съкращенията/излишеството </a:t>
            </a:r>
          </a:p>
          <a:p>
            <a:pPr lvl="1"/>
            <a:r>
              <a:rPr lang="bg-BG" dirty="0" smtClean="0"/>
              <a:t>Значението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Съхранение или Управление</a:t>
            </a:r>
            <a:r>
              <a:rPr lang="en-US" dirty="0" smtClean="0"/>
              <a:t>(2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БД 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организирана</a:t>
            </a:r>
            <a:r>
              <a:rPr lang="en-US" dirty="0" smtClean="0"/>
              <a:t> </a:t>
            </a:r>
            <a:r>
              <a:rPr lang="bg-BG" dirty="0" smtClean="0"/>
              <a:t>колекция от информация</a:t>
            </a:r>
          </a:p>
          <a:p>
            <a:r>
              <a:rPr lang="bg-BG" dirty="0" smtClean="0"/>
              <a:t>Н</a:t>
            </a:r>
            <a:r>
              <a:rPr lang="ru-RU" dirty="0" smtClean="0"/>
              <a:t>алага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правила</a:t>
            </a:r>
            <a:r>
              <a:rPr lang="ru-RU" dirty="0" smtClean="0"/>
              <a:t> на съдържащите се данни</a:t>
            </a:r>
            <a:endParaRPr lang="en-US" dirty="0"/>
          </a:p>
          <a:p>
            <a:pPr lvl="1"/>
            <a:r>
              <a:rPr lang="ru-RU" dirty="0" smtClean="0"/>
              <a:t>Релационно съхранение, първо предложено от Едгар Код през 1970 г.</a:t>
            </a: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</a:t>
            </a:r>
            <a:r>
              <a:rPr lang="bg-BG" dirty="0" smtClean="0"/>
              <a:t>истемата за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У</a:t>
            </a:r>
            <a:r>
              <a:rPr lang="bg-BG" dirty="0" smtClean="0"/>
              <a:t>правление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</a:t>
            </a:r>
            <a:r>
              <a:rPr lang="bg-BG" dirty="0" smtClean="0"/>
              <a:t>елационна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</a:t>
            </a:r>
            <a:r>
              <a:rPr lang="bg-BG" dirty="0" smtClean="0"/>
              <a:t>аза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</a:t>
            </a:r>
            <a:r>
              <a:rPr lang="bg-BG" dirty="0" smtClean="0"/>
              <a:t>анни</a:t>
            </a:r>
            <a:r>
              <a:rPr lang="en-US" dirty="0" smtClean="0"/>
              <a:t> </a:t>
            </a:r>
            <a:r>
              <a:rPr lang="ru-RU" dirty="0" smtClean="0"/>
              <a:t>предоставя инструменти за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управление</a:t>
            </a:r>
            <a:r>
              <a:rPr lang="ru-RU" dirty="0" smtClean="0"/>
              <a:t> на база данни</a:t>
            </a:r>
            <a:endParaRPr lang="en-US" dirty="0" smtClean="0"/>
          </a:p>
          <a:p>
            <a:pPr lvl="1"/>
            <a:r>
              <a:rPr lang="ru-RU" dirty="0" smtClean="0"/>
              <a:t>Тя прави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разбор на заявките </a:t>
            </a:r>
            <a:r>
              <a:rPr lang="ru-RU" dirty="0" smtClean="0"/>
              <a:t>от страна на потребителя и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взема необходимите мерки</a:t>
            </a:r>
          </a:p>
          <a:p>
            <a:pPr lvl="1"/>
            <a:r>
              <a:rPr lang="ru-RU" dirty="0" smtClean="0"/>
              <a:t>потребителят няма пряк достъп до съхранените данни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 и СУРБД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Машина на Базата от Данни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18012" y="16764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4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bg-BG" dirty="0" smtClean="0"/>
              <a:t>използва Модел, наречен Клиент-Сървър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Поток на Базата от данни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26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Клиент – Сървър Модел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8768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355" y="2608148"/>
            <a:ext cx="1963852" cy="1963852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162300"/>
            <a:ext cx="10668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13735"/>
            <a:ext cx="1619250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731717"/>
            <a:ext cx="3430588" cy="1735877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620477" y="3457968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815" y="1631353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 smtClean="0">
                <a:solidFill>
                  <a:srgbClr val="00B0F0"/>
                </a:solidFill>
              </a:rPr>
              <a:t>КЛИЕНТИ</a:t>
            </a:r>
            <a:endParaRPr lang="en-US" sz="40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97253" y="4778514"/>
            <a:ext cx="3690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dirty="0" smtClean="0">
                <a:solidFill>
                  <a:srgbClr val="CC0000"/>
                </a:solidFill>
              </a:rPr>
              <a:t>БАЗА ОТ ДАННИ</a:t>
            </a:r>
            <a:endParaRPr lang="en-US" sz="40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98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633</Words>
  <Application>Microsoft Office PowerPoint</Application>
  <PresentationFormat>Custom</PresentationFormat>
  <Paragraphs>170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Wingdings 2</vt:lpstr>
      <vt:lpstr>SoftUni 16x9</vt:lpstr>
      <vt:lpstr>PowerPoint Presentation</vt:lpstr>
      <vt:lpstr>Съдържание</vt:lpstr>
      <vt:lpstr>Съхранение или Управление</vt:lpstr>
      <vt:lpstr>Съхранение или Управление</vt:lpstr>
      <vt:lpstr>Съхранение или Управление(2)</vt:lpstr>
      <vt:lpstr>Бази от данни и СУРБД</vt:lpstr>
      <vt:lpstr>Машина на Базата от Данни</vt:lpstr>
      <vt:lpstr>Поток на Базата от данни</vt:lpstr>
      <vt:lpstr>Клиент – Сървър Модел</vt:lpstr>
      <vt:lpstr>Най-добрите машини за Бази от данни</vt:lpstr>
      <vt:lpstr>Сваляне на Клиент и Сървър</vt:lpstr>
      <vt:lpstr>Архитектура на MySQL Server</vt:lpstr>
      <vt:lpstr>Елементи на таблица в Базата от Данни</vt:lpstr>
      <vt:lpstr>Обобщение</vt:lpstr>
      <vt:lpstr>Въведение в Базите от Данни</vt:lpstr>
      <vt:lpstr>Лиценз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Classes</dc:title>
  <dc:subject>C# Basics Course</dc:subject>
  <dc:creator/>
  <cp:keywords>C#, class, object, fields, methods, properties, constructors, static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2018-10-07T03:49:07Z</dcterms:modified>
  <cp:category>programming, software engineering, C#,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